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569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569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3999" cy="5143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40279" y="1408175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4811268" y="0"/>
                </a:moveTo>
                <a:lnTo>
                  <a:pt x="0" y="0"/>
                </a:lnTo>
                <a:lnTo>
                  <a:pt x="0" y="76200"/>
                </a:lnTo>
                <a:lnTo>
                  <a:pt x="4811268" y="76200"/>
                </a:lnTo>
                <a:lnTo>
                  <a:pt x="4811268" y="0"/>
                </a:lnTo>
                <a:close/>
              </a:path>
            </a:pathLst>
          </a:custGeom>
          <a:solidFill>
            <a:srgbClr val="EFC7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692907" y="1784604"/>
            <a:ext cx="1181099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232660" y="614172"/>
            <a:ext cx="4819015" cy="794385"/>
          </a:xfrm>
          <a:custGeom>
            <a:avLst/>
            <a:gdLst/>
            <a:ahLst/>
            <a:cxnLst/>
            <a:rect l="l" t="t" r="r" b="b"/>
            <a:pathLst>
              <a:path w="4819015" h="794385">
                <a:moveTo>
                  <a:pt x="4818888" y="0"/>
                </a:moveTo>
                <a:lnTo>
                  <a:pt x="0" y="0"/>
                </a:lnTo>
                <a:lnTo>
                  <a:pt x="0" y="794003"/>
                </a:lnTo>
                <a:lnTo>
                  <a:pt x="4818888" y="794003"/>
                </a:lnTo>
                <a:lnTo>
                  <a:pt x="4818888" y="0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569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17163" y="1350645"/>
            <a:ext cx="1709673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956925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584" y="1222628"/>
            <a:ext cx="3843654" cy="296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oel-T-George/Real-Time-Chat-Application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0"/>
            <a:ext cx="9143999" cy="5134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5186" y="3257550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 h="0">
                <a:moveTo>
                  <a:pt x="0" y="0"/>
                </a:moveTo>
                <a:lnTo>
                  <a:pt x="527037" y="0"/>
                </a:lnTo>
              </a:path>
            </a:pathLst>
          </a:custGeom>
          <a:ln w="28575">
            <a:solidFill>
              <a:srgbClr val="2136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9953" y="2375738"/>
            <a:ext cx="2377440" cy="140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0" b="1">
                <a:solidFill>
                  <a:srgbClr val="213669"/>
                </a:solidFill>
                <a:latin typeface="Trebuchet MS"/>
                <a:cs typeface="Trebuchet MS"/>
              </a:rPr>
              <a:t>“Real-time</a:t>
            </a:r>
            <a:r>
              <a:rPr dirty="0" sz="2400" spc="-245" b="1">
                <a:solidFill>
                  <a:srgbClr val="213669"/>
                </a:solidFill>
                <a:latin typeface="Trebuchet MS"/>
                <a:cs typeface="Trebuchet MS"/>
              </a:rPr>
              <a:t> </a:t>
            </a:r>
            <a:r>
              <a:rPr dirty="0" sz="2400" spc="95" b="1">
                <a:solidFill>
                  <a:srgbClr val="213669"/>
                </a:solidFill>
                <a:latin typeface="Trebuchet MS"/>
                <a:cs typeface="Trebuchet MS"/>
              </a:rPr>
              <a:t>Chat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15" b="1">
                <a:solidFill>
                  <a:srgbClr val="213669"/>
                </a:solidFill>
                <a:latin typeface="Trebuchet MS"/>
                <a:cs typeface="Trebuchet MS"/>
              </a:rPr>
              <a:t>Application”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dirty="0" sz="2400" spc="95" b="1">
                <a:solidFill>
                  <a:srgbClr val="213669"/>
                </a:solidFill>
                <a:latin typeface="Trebuchet MS"/>
                <a:cs typeface="Trebuchet MS"/>
              </a:rPr>
              <a:t>Task </a:t>
            </a:r>
            <a:r>
              <a:rPr dirty="0" sz="2400" spc="60" b="1">
                <a:solidFill>
                  <a:srgbClr val="213669"/>
                </a:solidFill>
                <a:latin typeface="Trebuchet MS"/>
                <a:cs typeface="Trebuchet MS"/>
              </a:rPr>
              <a:t>-</a:t>
            </a:r>
            <a:r>
              <a:rPr dirty="0" sz="2400" spc="-480" b="1">
                <a:solidFill>
                  <a:srgbClr val="213669"/>
                </a:solidFill>
                <a:latin typeface="Trebuchet MS"/>
                <a:cs typeface="Trebuchet MS"/>
              </a:rPr>
              <a:t> </a:t>
            </a:r>
            <a:r>
              <a:rPr dirty="0" sz="2400" spc="-380" b="1">
                <a:solidFill>
                  <a:srgbClr val="213669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412991" y="0"/>
              <a:ext cx="2731008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54584" y="622808"/>
            <a:ext cx="5715000" cy="419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30"/>
              </a:lnSpc>
              <a:spcBef>
                <a:spcPts val="100"/>
              </a:spcBef>
            </a:pPr>
            <a:r>
              <a:rPr dirty="0" sz="2700" b="1">
                <a:solidFill>
                  <a:srgbClr val="18284F"/>
                </a:solidFill>
                <a:latin typeface="Carlito"/>
                <a:cs typeface="Carlito"/>
              </a:rPr>
              <a:t>Node.js</a:t>
            </a:r>
            <a:endParaRPr sz="2700">
              <a:latin typeface="Carlito"/>
              <a:cs typeface="Carlito"/>
            </a:endParaRPr>
          </a:p>
          <a:p>
            <a:pPr marL="12700" marR="83185" indent="774065">
              <a:lnSpc>
                <a:spcPct val="80000"/>
              </a:lnSpc>
              <a:spcBef>
                <a:spcPts val="250"/>
              </a:spcBef>
            </a:pPr>
            <a:r>
              <a:rPr dirty="0" sz="1500" spc="-5">
                <a:latin typeface="Carlito"/>
                <a:cs typeface="Carlito"/>
              </a:rPr>
              <a:t>The </a:t>
            </a:r>
            <a:r>
              <a:rPr dirty="0" sz="1500">
                <a:latin typeface="Carlito"/>
                <a:cs typeface="Carlito"/>
              </a:rPr>
              <a:t>chat application </a:t>
            </a:r>
            <a:r>
              <a:rPr dirty="0" sz="1500" spc="-5">
                <a:latin typeface="Carlito"/>
                <a:cs typeface="Carlito"/>
              </a:rPr>
              <a:t>should </a:t>
            </a:r>
            <a:r>
              <a:rPr dirty="0" sz="1500">
                <a:latin typeface="Carlito"/>
                <a:cs typeface="Carlito"/>
              </a:rPr>
              <a:t>be built using Node.js, a</a:t>
            </a:r>
            <a:r>
              <a:rPr dirty="0" sz="1500" spc="-125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JavaScript  </a:t>
            </a:r>
            <a:r>
              <a:rPr dirty="0" sz="1500">
                <a:latin typeface="Carlito"/>
                <a:cs typeface="Carlito"/>
              </a:rPr>
              <a:t>runtime that allows </a:t>
            </a:r>
            <a:r>
              <a:rPr dirty="0" sz="1500" spc="-5">
                <a:latin typeface="Carlito"/>
                <a:cs typeface="Carlito"/>
              </a:rPr>
              <a:t>for server-side</a:t>
            </a:r>
            <a:r>
              <a:rPr dirty="0" sz="1500" spc="-10">
                <a:latin typeface="Carlito"/>
                <a:cs typeface="Carlito"/>
              </a:rPr>
              <a:t> </a:t>
            </a:r>
            <a:r>
              <a:rPr dirty="0" sz="1500">
                <a:latin typeface="Carlito"/>
                <a:cs typeface="Carlito"/>
              </a:rPr>
              <a:t>scripting</a:t>
            </a:r>
            <a:r>
              <a:rPr dirty="0" sz="1000">
                <a:latin typeface="Carlito"/>
                <a:cs typeface="Carlito"/>
              </a:rPr>
              <a:t>.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ts val="3070"/>
              </a:lnSpc>
              <a:spcBef>
                <a:spcPts val="265"/>
              </a:spcBef>
            </a:pPr>
            <a:r>
              <a:rPr dirty="0" sz="2700" spc="-5" b="1">
                <a:solidFill>
                  <a:srgbClr val="18284F"/>
                </a:solidFill>
                <a:latin typeface="Carlito"/>
                <a:cs typeface="Carlito"/>
              </a:rPr>
              <a:t>WebSockets</a:t>
            </a:r>
            <a:endParaRPr sz="2700">
              <a:latin typeface="Carlito"/>
              <a:cs typeface="Carlito"/>
            </a:endParaRPr>
          </a:p>
          <a:p>
            <a:pPr marL="12700" marR="5080" indent="774065">
              <a:lnSpc>
                <a:spcPts val="1540"/>
              </a:lnSpc>
              <a:spcBef>
                <a:spcPts val="200"/>
              </a:spcBef>
            </a:pP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chat </a:t>
            </a:r>
            <a:r>
              <a:rPr dirty="0" sz="1600" spc="-5">
                <a:latin typeface="Carlito"/>
                <a:cs typeface="Carlito"/>
              </a:rPr>
              <a:t>application should </a:t>
            </a:r>
            <a:r>
              <a:rPr dirty="0" sz="1600" spc="-10">
                <a:latin typeface="Carlito"/>
                <a:cs typeface="Carlito"/>
              </a:rPr>
              <a:t>use WebSockets </a:t>
            </a:r>
            <a:r>
              <a:rPr dirty="0" sz="1600" spc="-5">
                <a:latin typeface="Carlito"/>
                <a:cs typeface="Carlito"/>
              </a:rPr>
              <a:t>to enable real-  time communication between users. </a:t>
            </a:r>
            <a:r>
              <a:rPr dirty="0" sz="1600" spc="-10">
                <a:latin typeface="Carlito"/>
                <a:cs typeface="Carlito"/>
              </a:rPr>
              <a:t>WebSockets </a:t>
            </a:r>
            <a:r>
              <a:rPr dirty="0" sz="1600" spc="-5">
                <a:latin typeface="Carlito"/>
                <a:cs typeface="Carlito"/>
              </a:rPr>
              <a:t>allow for bi-  directional communication between </a:t>
            </a:r>
            <a:r>
              <a:rPr dirty="0" sz="1600">
                <a:latin typeface="Carlito"/>
                <a:cs typeface="Carlito"/>
              </a:rPr>
              <a:t>clients </a:t>
            </a:r>
            <a:r>
              <a:rPr dirty="0" sz="1600" spc="-5">
                <a:latin typeface="Carlito"/>
                <a:cs typeface="Carlito"/>
              </a:rPr>
              <a:t>and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servers.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3070"/>
              </a:lnSpc>
              <a:spcBef>
                <a:spcPts val="850"/>
              </a:spcBef>
            </a:pPr>
            <a:r>
              <a:rPr dirty="0" sz="2700" b="1">
                <a:solidFill>
                  <a:srgbClr val="18284F"/>
                </a:solidFill>
                <a:latin typeface="Carlito"/>
                <a:cs typeface="Carlito"/>
              </a:rPr>
              <a:t>SQLite</a:t>
            </a:r>
            <a:endParaRPr sz="2700">
              <a:latin typeface="Carlito"/>
              <a:cs typeface="Carlito"/>
            </a:endParaRPr>
          </a:p>
          <a:p>
            <a:pPr marL="12700" marR="57150" indent="803275">
              <a:lnSpc>
                <a:spcPts val="1540"/>
              </a:lnSpc>
              <a:spcBef>
                <a:spcPts val="200"/>
              </a:spcBef>
            </a:pP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chat </a:t>
            </a:r>
            <a:r>
              <a:rPr dirty="0" sz="1600" spc="-5">
                <a:latin typeface="Carlito"/>
                <a:cs typeface="Carlito"/>
              </a:rPr>
              <a:t>application should </a:t>
            </a:r>
            <a:r>
              <a:rPr dirty="0" sz="1600" spc="-10">
                <a:latin typeface="Carlito"/>
                <a:cs typeface="Carlito"/>
              </a:rPr>
              <a:t>use </a:t>
            </a:r>
            <a:r>
              <a:rPr dirty="0" sz="1600" spc="-5">
                <a:latin typeface="Carlito"/>
                <a:cs typeface="Carlito"/>
              </a:rPr>
              <a:t>SQlite, a </a:t>
            </a:r>
            <a:r>
              <a:rPr dirty="0" sz="1600" spc="-10">
                <a:latin typeface="Carlito"/>
                <a:cs typeface="Carlito"/>
              </a:rPr>
              <a:t>SQL </a:t>
            </a:r>
            <a:r>
              <a:rPr dirty="0" sz="1600" spc="-5">
                <a:latin typeface="Carlito"/>
                <a:cs typeface="Carlito"/>
              </a:rPr>
              <a:t>database, to  store user information and chat history. </a:t>
            </a:r>
            <a:r>
              <a:rPr dirty="0" sz="1600" spc="-10">
                <a:latin typeface="Carlito"/>
                <a:cs typeface="Carlito"/>
              </a:rPr>
              <a:t>Future </a:t>
            </a:r>
            <a:r>
              <a:rPr dirty="0" sz="1600" spc="-5">
                <a:latin typeface="Carlito"/>
                <a:cs typeface="Carlito"/>
              </a:rPr>
              <a:t>change MySQL for  scalable and flexible database that is ideal for real-time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applications.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3070"/>
              </a:lnSpc>
              <a:spcBef>
                <a:spcPts val="275"/>
              </a:spcBef>
            </a:pPr>
            <a:r>
              <a:rPr dirty="0" sz="2700" spc="-5" b="1">
                <a:solidFill>
                  <a:srgbClr val="18284F"/>
                </a:solidFill>
                <a:latin typeface="Carlito"/>
                <a:cs typeface="Carlito"/>
              </a:rPr>
              <a:t>Express.js</a:t>
            </a:r>
            <a:endParaRPr sz="2700">
              <a:latin typeface="Carlito"/>
              <a:cs typeface="Carlito"/>
            </a:endParaRPr>
          </a:p>
          <a:p>
            <a:pPr marL="12700" marR="144780" indent="803275">
              <a:lnSpc>
                <a:spcPts val="1540"/>
              </a:lnSpc>
              <a:spcBef>
                <a:spcPts val="195"/>
              </a:spcBef>
            </a:pP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chat </a:t>
            </a:r>
            <a:r>
              <a:rPr dirty="0" sz="1600" spc="-5">
                <a:latin typeface="Carlito"/>
                <a:cs typeface="Carlito"/>
              </a:rPr>
              <a:t>application should </a:t>
            </a:r>
            <a:r>
              <a:rPr dirty="0" sz="1600" spc="-10">
                <a:latin typeface="Carlito"/>
                <a:cs typeface="Carlito"/>
              </a:rPr>
              <a:t>use Express.js, </a:t>
            </a:r>
            <a:r>
              <a:rPr dirty="0" sz="1600" spc="-5">
                <a:latin typeface="Carlito"/>
                <a:cs typeface="Carlito"/>
              </a:rPr>
              <a:t>a web  framework for Node.js,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handle </a:t>
            </a:r>
            <a:r>
              <a:rPr dirty="0" sz="1600" spc="-10">
                <a:latin typeface="Carlito"/>
                <a:cs typeface="Carlito"/>
              </a:rPr>
              <a:t>server-side </a:t>
            </a:r>
            <a:r>
              <a:rPr dirty="0" sz="1600" spc="-5">
                <a:latin typeface="Carlito"/>
                <a:cs typeface="Carlito"/>
              </a:rPr>
              <a:t>operations. </a:t>
            </a:r>
            <a:r>
              <a:rPr dirty="0" sz="1600" spc="-10">
                <a:latin typeface="Carlito"/>
                <a:cs typeface="Carlito"/>
              </a:rPr>
              <a:t>Express.js  </a:t>
            </a:r>
            <a:r>
              <a:rPr dirty="0" sz="1600" spc="-5">
                <a:latin typeface="Carlito"/>
                <a:cs typeface="Carlito"/>
              </a:rPr>
              <a:t>is a </a:t>
            </a:r>
            <a:r>
              <a:rPr dirty="0" sz="1600">
                <a:latin typeface="Carlito"/>
                <a:cs typeface="Carlito"/>
              </a:rPr>
              <a:t>lightweight </a:t>
            </a:r>
            <a:r>
              <a:rPr dirty="0" sz="1600" spc="-5">
                <a:latin typeface="Carlito"/>
                <a:cs typeface="Carlito"/>
              </a:rPr>
              <a:t>and flexible framework that allows for rapid  development.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375" y="224485"/>
            <a:ext cx="2045970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374151"/>
                </a:solidFill>
              </a:rPr>
              <a:t>Technical</a:t>
            </a:r>
            <a:r>
              <a:rPr dirty="0" sz="1600" spc="-55">
                <a:solidFill>
                  <a:srgbClr val="374151"/>
                </a:solidFill>
              </a:rPr>
              <a:t> </a:t>
            </a:r>
            <a:r>
              <a:rPr dirty="0" sz="1600" spc="-5">
                <a:solidFill>
                  <a:srgbClr val="374151"/>
                </a:solidFill>
              </a:rPr>
              <a:t>Requirements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1800" y="0"/>
            <a:ext cx="2362200" cy="514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001" y="2062733"/>
            <a:ext cx="0" cy="1882775"/>
          </a:xfrm>
          <a:custGeom>
            <a:avLst/>
            <a:gdLst/>
            <a:ahLst/>
            <a:cxnLst/>
            <a:rect l="l" t="t" r="r" b="b"/>
            <a:pathLst>
              <a:path w="0" h="1882775">
                <a:moveTo>
                  <a:pt x="0" y="0"/>
                </a:moveTo>
                <a:lnTo>
                  <a:pt x="0" y="1882254"/>
                </a:lnTo>
              </a:path>
            </a:pathLst>
          </a:custGeom>
          <a:ln w="38100">
            <a:solidFill>
              <a:srgbClr val="21366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325173" y="975741"/>
            <a:ext cx="2838450" cy="3305175"/>
            <a:chOff x="5325173" y="975741"/>
            <a:chExt cx="2838450" cy="3305175"/>
          </a:xfrm>
        </p:grpSpPr>
        <p:sp>
          <p:nvSpPr>
            <p:cNvPr id="5" name="object 5"/>
            <p:cNvSpPr/>
            <p:nvPr/>
          </p:nvSpPr>
          <p:spPr>
            <a:xfrm>
              <a:off x="5353811" y="1004316"/>
              <a:ext cx="2781299" cy="32476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39460" y="990028"/>
              <a:ext cx="2809875" cy="3276600"/>
            </a:xfrm>
            <a:custGeom>
              <a:avLst/>
              <a:gdLst/>
              <a:ahLst/>
              <a:cxnLst/>
              <a:rect l="l" t="t" r="r" b="b"/>
              <a:pathLst>
                <a:path w="2809875" h="3276600">
                  <a:moveTo>
                    <a:pt x="0" y="3276219"/>
                  </a:moveTo>
                  <a:lnTo>
                    <a:pt x="2809875" y="3276219"/>
                  </a:lnTo>
                  <a:lnTo>
                    <a:pt x="2809875" y="0"/>
                  </a:lnTo>
                  <a:lnTo>
                    <a:pt x="0" y="0"/>
                  </a:lnTo>
                  <a:lnTo>
                    <a:pt x="0" y="3276219"/>
                  </a:lnTo>
                  <a:close/>
                </a:path>
              </a:pathLst>
            </a:custGeom>
            <a:ln w="2857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125118" y="1177493"/>
            <a:ext cx="4050665" cy="3082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C000"/>
                </a:solidFill>
                <a:latin typeface="Carlito"/>
                <a:cs typeface="Carlito"/>
              </a:rPr>
              <a:t>Compatibility</a:t>
            </a:r>
            <a:endParaRPr sz="2800">
              <a:latin typeface="Carlito"/>
              <a:cs typeface="Carlito"/>
            </a:endParaRPr>
          </a:p>
          <a:p>
            <a:pPr marL="12700" marR="48260" indent="779780">
              <a:lnSpc>
                <a:spcPct val="100000"/>
              </a:lnSpc>
              <a:spcBef>
                <a:spcPts val="70"/>
              </a:spcBef>
            </a:pPr>
            <a:r>
              <a:rPr dirty="0" sz="1800" spc="-5">
                <a:latin typeface="Carlito"/>
                <a:cs typeface="Carlito"/>
              </a:rPr>
              <a:t>The </a:t>
            </a:r>
            <a:r>
              <a:rPr dirty="0" sz="1800">
                <a:latin typeface="Carlito"/>
                <a:cs typeface="Carlito"/>
              </a:rPr>
              <a:t>chat </a:t>
            </a:r>
            <a:r>
              <a:rPr dirty="0" sz="1800" spc="-5">
                <a:latin typeface="Carlito"/>
                <a:cs typeface="Carlito"/>
              </a:rPr>
              <a:t>application should be  compatible with </a:t>
            </a:r>
            <a:r>
              <a:rPr dirty="0" sz="1800">
                <a:latin typeface="Carlito"/>
                <a:cs typeface="Carlito"/>
              </a:rPr>
              <a:t>all modern web </a:t>
            </a:r>
            <a:r>
              <a:rPr dirty="0" sz="1800" spc="-5">
                <a:latin typeface="Carlito"/>
                <a:cs typeface="Carlito"/>
              </a:rPr>
              <a:t>browsers,  including </a:t>
            </a:r>
            <a:r>
              <a:rPr dirty="0" sz="1800">
                <a:latin typeface="Carlito"/>
                <a:cs typeface="Carlito"/>
              </a:rPr>
              <a:t>Google </a:t>
            </a:r>
            <a:r>
              <a:rPr dirty="0" sz="1800" spc="-5">
                <a:latin typeface="Carlito"/>
                <a:cs typeface="Carlito"/>
              </a:rPr>
              <a:t>Chrome, Mozilla Firefox,  </a:t>
            </a:r>
            <a:r>
              <a:rPr dirty="0" sz="1800">
                <a:latin typeface="Carlito"/>
                <a:cs typeface="Carlito"/>
              </a:rPr>
              <a:t>Apple </a:t>
            </a:r>
            <a:r>
              <a:rPr dirty="0" sz="1800" spc="-5">
                <a:latin typeface="Carlito"/>
                <a:cs typeface="Carlito"/>
              </a:rPr>
              <a:t>Safari,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Microsoft</a:t>
            </a:r>
            <a:r>
              <a:rPr dirty="0" sz="1800" spc="1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Edge.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3300"/>
              </a:lnSpc>
            </a:pPr>
            <a:r>
              <a:rPr dirty="0" sz="2800" spc="-5" b="1">
                <a:solidFill>
                  <a:srgbClr val="FFC000"/>
                </a:solidFill>
                <a:latin typeface="Carlito"/>
                <a:cs typeface="Carlito"/>
              </a:rPr>
              <a:t>Scalability</a:t>
            </a:r>
            <a:endParaRPr sz="2800">
              <a:latin typeface="Carlito"/>
              <a:cs typeface="Carlito"/>
            </a:endParaRPr>
          </a:p>
          <a:p>
            <a:pPr marL="12700" marR="5080" indent="779780">
              <a:lnSpc>
                <a:spcPct val="100000"/>
              </a:lnSpc>
              <a:spcBef>
                <a:spcPts val="65"/>
              </a:spcBef>
            </a:pPr>
            <a:r>
              <a:rPr dirty="0" sz="1800" spc="-5">
                <a:latin typeface="Carlito"/>
                <a:cs typeface="Carlito"/>
              </a:rPr>
              <a:t>The </a:t>
            </a:r>
            <a:r>
              <a:rPr dirty="0" sz="1800">
                <a:latin typeface="Carlito"/>
                <a:cs typeface="Carlito"/>
              </a:rPr>
              <a:t>chat </a:t>
            </a:r>
            <a:r>
              <a:rPr dirty="0" sz="1800" spc="-5">
                <a:latin typeface="Carlito"/>
                <a:cs typeface="Carlito"/>
              </a:rPr>
              <a:t>application should be  </a:t>
            </a:r>
            <a:r>
              <a:rPr dirty="0" sz="1800">
                <a:latin typeface="Carlito"/>
                <a:cs typeface="Carlito"/>
              </a:rPr>
              <a:t>able to </a:t>
            </a:r>
            <a:r>
              <a:rPr dirty="0" sz="1800" spc="-5">
                <a:latin typeface="Carlito"/>
                <a:cs typeface="Carlito"/>
              </a:rPr>
              <a:t>scale </a:t>
            </a:r>
            <a:r>
              <a:rPr dirty="0" sz="1800">
                <a:latin typeface="Carlito"/>
                <a:cs typeface="Carlito"/>
              </a:rPr>
              <a:t>to </a:t>
            </a:r>
            <a:r>
              <a:rPr dirty="0" sz="1800" spc="-5">
                <a:latin typeface="Carlito"/>
                <a:cs typeface="Carlito"/>
              </a:rPr>
              <a:t>accommodate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5">
                <a:latin typeface="Carlito"/>
                <a:cs typeface="Carlito"/>
              </a:rPr>
              <a:t>large  </a:t>
            </a:r>
            <a:r>
              <a:rPr dirty="0" sz="1800">
                <a:latin typeface="Carlito"/>
                <a:cs typeface="Carlito"/>
              </a:rPr>
              <a:t>number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>
                <a:latin typeface="Carlito"/>
                <a:cs typeface="Carlito"/>
              </a:rPr>
              <a:t>users. </a:t>
            </a:r>
            <a:r>
              <a:rPr dirty="0" sz="1800" spc="-5">
                <a:latin typeface="Carlito"/>
                <a:cs typeface="Carlito"/>
              </a:rPr>
              <a:t>The application should be  </a:t>
            </a:r>
            <a:r>
              <a:rPr dirty="0" sz="1800">
                <a:latin typeface="Carlito"/>
                <a:cs typeface="Carlito"/>
              </a:rPr>
              <a:t>able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563" y="393649"/>
            <a:ext cx="24199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solidFill>
                  <a:srgbClr val="001F5F"/>
                </a:solidFill>
              </a:rPr>
              <a:t>Constraints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2272" y="192049"/>
              <a:ext cx="7839456" cy="47591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71365" y="1814322"/>
              <a:ext cx="988060" cy="0"/>
            </a:xfrm>
            <a:custGeom>
              <a:avLst/>
              <a:gdLst/>
              <a:ahLst/>
              <a:cxnLst/>
              <a:rect l="l" t="t" r="r" b="b"/>
              <a:pathLst>
                <a:path w="988060" h="0">
                  <a:moveTo>
                    <a:pt x="0" y="0"/>
                  </a:moveTo>
                  <a:lnTo>
                    <a:pt x="987551" y="0"/>
                  </a:lnTo>
                </a:path>
              </a:pathLst>
            </a:custGeom>
            <a:ln w="19050">
              <a:solidFill>
                <a:srgbClr val="BC86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96690" y="1814322"/>
              <a:ext cx="1129665" cy="0"/>
            </a:xfrm>
            <a:custGeom>
              <a:avLst/>
              <a:gdLst/>
              <a:ahLst/>
              <a:cxnLst/>
              <a:rect l="l" t="t" r="r" b="b"/>
              <a:pathLst>
                <a:path w="1129664" h="0">
                  <a:moveTo>
                    <a:pt x="0" y="0"/>
                  </a:moveTo>
                  <a:lnTo>
                    <a:pt x="18669" y="0"/>
                  </a:lnTo>
                </a:path>
                <a:path w="1129664" h="0">
                  <a:moveTo>
                    <a:pt x="36575" y="0"/>
                  </a:moveTo>
                  <a:lnTo>
                    <a:pt x="55245" y="0"/>
                  </a:lnTo>
                </a:path>
                <a:path w="1129664" h="0">
                  <a:moveTo>
                    <a:pt x="1078992" y="0"/>
                  </a:moveTo>
                  <a:lnTo>
                    <a:pt x="1097661" y="0"/>
                  </a:lnTo>
                </a:path>
                <a:path w="1129664" h="0">
                  <a:moveTo>
                    <a:pt x="1110996" y="0"/>
                  </a:moveTo>
                  <a:lnTo>
                    <a:pt x="1129664" y="0"/>
                  </a:lnTo>
                </a:path>
              </a:pathLst>
            </a:custGeom>
            <a:ln w="19050">
              <a:solidFill>
                <a:srgbClr val="BC86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. </a:t>
            </a:r>
            <a:r>
              <a:rPr dirty="0" spc="-5"/>
              <a:t>Conclusion</a:t>
            </a:r>
            <a:r>
              <a:rPr dirty="0" spc="-100"/>
              <a:t> </a:t>
            </a:r>
            <a:r>
              <a:rPr dirty="0"/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63545" y="1981580"/>
            <a:ext cx="4451350" cy="2223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marR="302895" indent="-8382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This Software Requirement Specification  document outlines </a:t>
            </a:r>
            <a:r>
              <a:rPr dirty="0" sz="1800">
                <a:latin typeface="Carlito"/>
                <a:cs typeface="Carlito"/>
              </a:rPr>
              <a:t>the requirements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and</a:t>
            </a:r>
            <a:endParaRPr sz="1800">
              <a:latin typeface="Carlito"/>
              <a:cs typeface="Carlito"/>
            </a:endParaRPr>
          </a:p>
          <a:p>
            <a:pPr algn="ctr" marL="12700" marR="5080" indent="3175">
              <a:lnSpc>
                <a:spcPct val="100000"/>
              </a:lnSpc>
            </a:pPr>
            <a:r>
              <a:rPr dirty="0" sz="1800" spc="-5">
                <a:latin typeface="Carlito"/>
                <a:cs typeface="Carlito"/>
              </a:rPr>
              <a:t>specifications for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development of </a:t>
            </a:r>
            <a:r>
              <a:rPr dirty="0" sz="1800">
                <a:latin typeface="Carlito"/>
                <a:cs typeface="Carlito"/>
              </a:rPr>
              <a:t>a real-  </a:t>
            </a:r>
            <a:r>
              <a:rPr dirty="0" sz="1800" spc="-5">
                <a:latin typeface="Carlito"/>
                <a:cs typeface="Carlito"/>
              </a:rPr>
              <a:t>time chat application using </a:t>
            </a:r>
            <a:r>
              <a:rPr dirty="0" sz="1800">
                <a:latin typeface="Carlito"/>
                <a:cs typeface="Carlito"/>
              </a:rPr>
              <a:t>Node.js. By  </a:t>
            </a:r>
            <a:r>
              <a:rPr dirty="0" sz="1800" spc="-10">
                <a:latin typeface="Carlito"/>
                <a:cs typeface="Carlito"/>
              </a:rPr>
              <a:t>following </a:t>
            </a:r>
            <a:r>
              <a:rPr dirty="0" sz="1800">
                <a:latin typeface="Carlito"/>
                <a:cs typeface="Carlito"/>
              </a:rPr>
              <a:t>these </a:t>
            </a:r>
            <a:r>
              <a:rPr dirty="0" sz="1800" spc="-5">
                <a:latin typeface="Carlito"/>
                <a:cs typeface="Carlito"/>
              </a:rPr>
              <a:t>guidelines,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development  </a:t>
            </a:r>
            <a:r>
              <a:rPr dirty="0" sz="1800">
                <a:latin typeface="Carlito"/>
                <a:cs typeface="Carlito"/>
              </a:rPr>
              <a:t>team can ensure that the </a:t>
            </a:r>
            <a:r>
              <a:rPr dirty="0" sz="1800" spc="-5">
                <a:latin typeface="Carlito"/>
                <a:cs typeface="Carlito"/>
              </a:rPr>
              <a:t>application </a:t>
            </a:r>
            <a:r>
              <a:rPr dirty="0" sz="1800">
                <a:latin typeface="Carlito"/>
                <a:cs typeface="Carlito"/>
              </a:rPr>
              <a:t>meets the  </a:t>
            </a:r>
            <a:r>
              <a:rPr dirty="0" sz="1800" spc="-5">
                <a:latin typeface="Carlito"/>
                <a:cs typeface="Carlito"/>
              </a:rPr>
              <a:t>needs of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users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delivers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4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high-quality</a:t>
            </a:r>
            <a:endParaRPr sz="1800">
              <a:latin typeface="Carlito"/>
              <a:cs typeface="Carlito"/>
            </a:endParaRPr>
          </a:p>
          <a:p>
            <a:pPr algn="ctr" marL="2540">
              <a:lnSpc>
                <a:spcPct val="100000"/>
              </a:lnSpc>
              <a:spcBef>
                <a:spcPts val="25"/>
              </a:spcBef>
            </a:pPr>
            <a:r>
              <a:rPr dirty="0" sz="1800" spc="-5">
                <a:latin typeface="Carlito"/>
                <a:cs typeface="Carlito"/>
              </a:rPr>
              <a:t>experience.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2660" y="871220"/>
            <a:ext cx="4819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800" spc="-40" b="1" i="1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r>
              <a:rPr dirty="0" sz="1800" spc="-14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 i="1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3540" y="2134870"/>
            <a:ext cx="25146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78230" marR="5080" indent="-1065530">
              <a:lnSpc>
                <a:spcPct val="100000"/>
              </a:lnSpc>
              <a:spcBef>
                <a:spcPts val="100"/>
              </a:spcBef>
            </a:pPr>
            <a:r>
              <a:rPr dirty="0" u="sng" sz="1400" spc="-35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Real </a:t>
            </a:r>
            <a:r>
              <a:rPr dirty="0" u="sng" sz="1400" spc="-20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Time </a:t>
            </a:r>
            <a:r>
              <a:rPr dirty="0" u="sng" sz="1400" spc="-25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Chat </a:t>
            </a:r>
            <a:r>
              <a:rPr dirty="0" u="sng" sz="1400" spc="-20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Application</a:t>
            </a:r>
            <a:r>
              <a:rPr dirty="0" u="sng" sz="1400" spc="-180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1400" spc="-25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Click </a:t>
            </a:r>
            <a:r>
              <a:rPr dirty="0" sz="1400" spc="-25">
                <a:solidFill>
                  <a:srgbClr val="634618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1400" spc="-35">
                <a:solidFill>
                  <a:srgbClr val="634618"/>
                </a:solidFill>
                <a:uFill>
                  <a:solidFill>
                    <a:srgbClr val="634618"/>
                  </a:solidFill>
                </a:uFill>
                <a:latin typeface="Times New Roman"/>
                <a:cs typeface="Times New Roman"/>
                <a:hlinkClick r:id="rId2"/>
              </a:rPr>
              <a:t>Here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"/>
            <a:ext cx="9143999" cy="5143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638555"/>
            <a:ext cx="4733925" cy="4030979"/>
            <a:chOff x="0" y="638555"/>
            <a:chExt cx="4733925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555"/>
              <a:ext cx="4733925" cy="4030979"/>
            </a:xfrm>
            <a:custGeom>
              <a:avLst/>
              <a:gdLst/>
              <a:ahLst/>
              <a:cxnLst/>
              <a:rect l="l" t="t" r="r" b="b"/>
              <a:pathLst>
                <a:path w="4733925" h="4030979">
                  <a:moveTo>
                    <a:pt x="4733544" y="0"/>
                  </a:moveTo>
                  <a:lnTo>
                    <a:pt x="0" y="0"/>
                  </a:lnTo>
                  <a:lnTo>
                    <a:pt x="0" y="4030979"/>
                  </a:lnTo>
                  <a:lnTo>
                    <a:pt x="4733544" y="4030979"/>
                  </a:lnTo>
                  <a:lnTo>
                    <a:pt x="4733544" y="0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19911"/>
              <a:ext cx="144780" cy="323215"/>
            </a:xfrm>
            <a:custGeom>
              <a:avLst/>
              <a:gdLst/>
              <a:ahLst/>
              <a:cxnLst/>
              <a:rect l="l" t="t" r="r" b="b"/>
              <a:pathLst>
                <a:path w="144780" h="323215">
                  <a:moveTo>
                    <a:pt x="1447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44780" y="323088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78B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8889" y="747775"/>
              <a:ext cx="735101" cy="2764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1054" y="747775"/>
              <a:ext cx="1776374" cy="276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9890" y="1162304"/>
              <a:ext cx="1930412" cy="330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23520" y="1503426"/>
            <a:ext cx="4358640" cy="75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99800"/>
              </a:lnSpc>
              <a:spcBef>
                <a:spcPts val="100"/>
              </a:spcBef>
              <a:buSzPct val="116666"/>
              <a:buFont typeface="Times New Roman"/>
              <a:buChar char="▪"/>
              <a:tabLst>
                <a:tab pos="304800" algn="l"/>
                <a:tab pos="305435" algn="l"/>
              </a:tabLst>
            </a:pP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requirements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and specifications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for building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 real-time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chat 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application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Node.js. This application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allow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users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communicate with each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other in real-time,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send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files and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images, 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and create group</a:t>
            </a:r>
            <a:r>
              <a:rPr dirty="0" sz="12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chats.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7200" y="242314"/>
            <a:ext cx="4876800" cy="4901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9460" y="2418969"/>
            <a:ext cx="3919854" cy="2393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4395" algn="l"/>
                <a:tab pos="3411220" algn="l"/>
              </a:tabLst>
            </a:pPr>
            <a:r>
              <a:rPr dirty="0" sz="1400" spc="-10">
                <a:solidFill>
                  <a:srgbClr val="C78B31"/>
                </a:solidFill>
                <a:latin typeface="Arial"/>
                <a:cs typeface="Arial"/>
              </a:rPr>
              <a:t>L</a:t>
            </a:r>
            <a:r>
              <a:rPr dirty="0" sz="1400" spc="15">
                <a:solidFill>
                  <a:srgbClr val="C78B31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S</a:t>
            </a:r>
            <a:r>
              <a:rPr dirty="0" sz="1400" spc="-30">
                <a:solidFill>
                  <a:srgbClr val="C78B3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C78B31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ser</a:t>
            </a:r>
            <a:r>
              <a:rPr dirty="0" sz="1400" spc="-10">
                <a:solidFill>
                  <a:srgbClr val="C78B31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ame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	</a:t>
            </a:r>
            <a:r>
              <a:rPr dirty="0" sz="1400" spc="-10">
                <a:solidFill>
                  <a:srgbClr val="C78B31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ame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C78B31"/>
                </a:solidFill>
                <a:latin typeface="Arial"/>
                <a:cs typeface="Arial"/>
              </a:rPr>
              <a:t>Batch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0938" y="2823210"/>
            <a:ext cx="201866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7830" algn="l"/>
              </a:tabLst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oel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George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baseline="1984" sz="2100" spc="-7">
                <a:solidFill>
                  <a:srgbClr val="FFFFFF"/>
                </a:solidFill>
                <a:latin typeface="Arial"/>
                <a:cs typeface="Arial"/>
              </a:rPr>
              <a:t>A33</a:t>
            </a:r>
            <a:endParaRPr baseline="1984"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374" y="2862529"/>
            <a:ext cx="1014730" cy="596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2108a33277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2108a33282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6703" y="3211449"/>
            <a:ext cx="342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374" y="3742435"/>
            <a:ext cx="10147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2108a33285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29205" y="3123793"/>
            <a:ext cx="1437005" cy="858519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Magesh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76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Mohamad</a:t>
            </a: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Nazeer  Khan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6703" y="3608070"/>
            <a:ext cx="342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374" y="4138676"/>
            <a:ext cx="10147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2108a33293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5614" y="4138676"/>
            <a:ext cx="10045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Rushil S L</a:t>
            </a:r>
            <a:r>
              <a:rPr dirty="0" sz="14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6703" y="4044188"/>
            <a:ext cx="342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A33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742688" y="0"/>
              <a:ext cx="4401312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54584" y="838326"/>
            <a:ext cx="403097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400" spc="-5">
                <a:latin typeface="Carlito"/>
                <a:cs typeface="Carlito"/>
              </a:rPr>
              <a:t>requirements and specifications </a:t>
            </a:r>
            <a:r>
              <a:rPr dirty="0" sz="1400">
                <a:latin typeface="Carlito"/>
                <a:cs typeface="Carlito"/>
              </a:rPr>
              <a:t>for </a:t>
            </a:r>
            <a:r>
              <a:rPr dirty="0" sz="1400" spc="-5">
                <a:latin typeface="Carlito"/>
                <a:cs typeface="Carlito"/>
              </a:rPr>
              <a:t>building </a:t>
            </a:r>
            <a:r>
              <a:rPr dirty="0" sz="1400">
                <a:latin typeface="Carlito"/>
                <a:cs typeface="Carlito"/>
              </a:rPr>
              <a:t>a</a:t>
            </a:r>
            <a:r>
              <a:rPr dirty="0" sz="1400" spc="8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real-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1880" y="1030046"/>
            <a:ext cx="2611755" cy="24002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0">
                <a:solidFill>
                  <a:srgbClr val="000000"/>
                </a:solidFill>
                <a:latin typeface="Carlito"/>
                <a:cs typeface="Carlito"/>
              </a:rPr>
              <a:t>time </a:t>
            </a:r>
            <a:r>
              <a:rPr dirty="0" sz="1400" spc="-5" b="0">
                <a:solidFill>
                  <a:srgbClr val="000000"/>
                </a:solidFill>
                <a:latin typeface="Carlito"/>
                <a:cs typeface="Carlito"/>
              </a:rPr>
              <a:t>chat application using</a:t>
            </a:r>
            <a:r>
              <a:rPr dirty="0" sz="1400" spc="3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Carlito"/>
                <a:cs typeface="Carlito"/>
              </a:rPr>
              <a:t>Node.js.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7465" rIns="0" bIns="0" rtlCol="0" vert="horz">
            <a:spAutoFit/>
          </a:bodyPr>
          <a:lstStyle/>
          <a:p>
            <a:pPr marL="329565" marR="5080" indent="-317500">
              <a:lnSpc>
                <a:spcPts val="1510"/>
              </a:lnSpc>
              <a:spcBef>
                <a:spcPts val="295"/>
              </a:spcBef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pc="-5"/>
              <a:t>This application </a:t>
            </a:r>
            <a:r>
              <a:rPr dirty="0"/>
              <a:t>will allow </a:t>
            </a:r>
            <a:r>
              <a:rPr dirty="0" spc="-5"/>
              <a:t>users </a:t>
            </a:r>
            <a:r>
              <a:rPr dirty="0"/>
              <a:t>to </a:t>
            </a:r>
            <a:r>
              <a:rPr dirty="0" spc="-5"/>
              <a:t>communicate  </a:t>
            </a:r>
            <a:r>
              <a:rPr dirty="0"/>
              <a:t>with </a:t>
            </a:r>
            <a:r>
              <a:rPr dirty="0" spc="-5"/>
              <a:t>each other </a:t>
            </a:r>
            <a:r>
              <a:rPr dirty="0"/>
              <a:t>in</a:t>
            </a:r>
            <a:r>
              <a:rPr dirty="0" spc="-5"/>
              <a:t> </a:t>
            </a:r>
            <a:r>
              <a:rPr dirty="0"/>
              <a:t>real-time,</a:t>
            </a:r>
          </a:p>
          <a:p>
            <a:pPr marL="369570" indent="-357505">
              <a:lnSpc>
                <a:spcPts val="1415"/>
              </a:lnSpc>
              <a:buFont typeface="Arial"/>
              <a:buChar char="▪"/>
              <a:tabLst>
                <a:tab pos="368935" algn="l"/>
                <a:tab pos="370205" algn="l"/>
              </a:tabLst>
            </a:pPr>
            <a:r>
              <a:rPr dirty="0" spc="-5"/>
              <a:t>send </a:t>
            </a:r>
            <a:r>
              <a:rPr dirty="0"/>
              <a:t>files </a:t>
            </a:r>
            <a:r>
              <a:rPr dirty="0" spc="-5"/>
              <a:t>and images,</a:t>
            </a:r>
            <a:r>
              <a:rPr dirty="0" spc="5"/>
              <a:t> </a:t>
            </a:r>
            <a:r>
              <a:rPr dirty="0" spc="-5"/>
              <a:t>and</a:t>
            </a:r>
          </a:p>
          <a:p>
            <a:pPr marL="329565" indent="-317500">
              <a:lnSpc>
                <a:spcPts val="1600"/>
              </a:lnSpc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/>
              <a:t>create </a:t>
            </a:r>
            <a:r>
              <a:rPr dirty="0" spc="-5"/>
              <a:t>group</a:t>
            </a:r>
            <a:r>
              <a:rPr dirty="0" spc="-25"/>
              <a:t> </a:t>
            </a:r>
            <a:r>
              <a:rPr dirty="0" spc="-5"/>
              <a:t>chats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/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B354E"/>
                </a:solidFill>
                <a:latin typeface="Carlito"/>
                <a:cs typeface="Carlito"/>
              </a:rPr>
              <a:t>Functional</a:t>
            </a:r>
            <a:r>
              <a:rPr dirty="0" sz="1800" spc="-50" b="1">
                <a:solidFill>
                  <a:srgbClr val="0B354E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0B354E"/>
                </a:solidFill>
                <a:latin typeface="Carlito"/>
                <a:cs typeface="Carlito"/>
              </a:rPr>
              <a:t>Requirements:</a:t>
            </a:r>
            <a:endParaRPr sz="1800">
              <a:latin typeface="Carlito"/>
              <a:cs typeface="Carlito"/>
            </a:endParaRPr>
          </a:p>
          <a:p>
            <a:pPr marL="786765" marR="1056005">
              <a:lnSpc>
                <a:spcPct val="100000"/>
              </a:lnSpc>
              <a:spcBef>
                <a:spcPts val="30"/>
              </a:spcBef>
            </a:pPr>
            <a:r>
              <a:rPr dirty="0"/>
              <a:t>User Registration </a:t>
            </a:r>
            <a:r>
              <a:rPr dirty="0" spc="-5"/>
              <a:t>and</a:t>
            </a:r>
            <a:r>
              <a:rPr dirty="0" spc="-60"/>
              <a:t> </a:t>
            </a:r>
            <a:r>
              <a:rPr dirty="0" spc="-5"/>
              <a:t>Login  </a:t>
            </a:r>
            <a:r>
              <a:rPr dirty="0"/>
              <a:t>User</a:t>
            </a:r>
            <a:r>
              <a:rPr dirty="0" spc="-10"/>
              <a:t> </a:t>
            </a:r>
            <a:r>
              <a:rPr dirty="0" spc="-5"/>
              <a:t>Profile</a:t>
            </a:r>
          </a:p>
          <a:p>
            <a:pPr marL="786765">
              <a:lnSpc>
                <a:spcPct val="100000"/>
              </a:lnSpc>
            </a:pPr>
            <a:r>
              <a:rPr dirty="0"/>
              <a:t>Real-time</a:t>
            </a:r>
            <a:r>
              <a:rPr dirty="0" spc="-15"/>
              <a:t> </a:t>
            </a:r>
            <a:r>
              <a:rPr dirty="0" spc="-5"/>
              <a:t>Chat</a:t>
            </a:r>
          </a:p>
          <a:p>
            <a:pPr marL="786765" marR="1356360">
              <a:lnSpc>
                <a:spcPct val="100000"/>
              </a:lnSpc>
            </a:pPr>
            <a:r>
              <a:rPr dirty="0"/>
              <a:t>File </a:t>
            </a:r>
            <a:r>
              <a:rPr dirty="0" spc="-5"/>
              <a:t>and Image Transfer  </a:t>
            </a:r>
            <a:r>
              <a:rPr dirty="0"/>
              <a:t>Group </a:t>
            </a:r>
            <a:r>
              <a:rPr dirty="0" spc="-5"/>
              <a:t>Chat  </a:t>
            </a:r>
            <a:r>
              <a:rPr dirty="0"/>
              <a:t>Notification</a:t>
            </a:r>
          </a:p>
          <a:p>
            <a:pPr marL="786765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Search</a:t>
            </a:r>
            <a:r>
              <a:rPr dirty="0" spc="-25"/>
              <a:t> </a:t>
            </a:r>
            <a:r>
              <a:rPr dirty="0" spc="-5"/>
              <a:t>Functionality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39001" y="289559"/>
            <a:ext cx="2618105" cy="192405"/>
            <a:chOff x="239001" y="289559"/>
            <a:chExt cx="2618105" cy="192405"/>
          </a:xfrm>
        </p:grpSpPr>
        <p:sp>
          <p:nvSpPr>
            <p:cNvPr id="10" name="object 10"/>
            <p:cNvSpPr/>
            <p:nvPr/>
          </p:nvSpPr>
          <p:spPr>
            <a:xfrm>
              <a:off x="239001" y="289559"/>
              <a:ext cx="424586" cy="1617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5182" y="289559"/>
              <a:ext cx="2181555" cy="1924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2991" y="0"/>
            <a:ext cx="273100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5"/>
            <a:ext cx="9144000" cy="5143500"/>
            <a:chOff x="0" y="25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2691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18947" y="564641"/>
            <a:ext cx="5784850" cy="4448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User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Registration </a:t>
            </a: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and</a:t>
            </a:r>
            <a:r>
              <a:rPr dirty="0" sz="1800" spc="-6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Login</a:t>
            </a:r>
            <a:endParaRPr sz="1800">
              <a:latin typeface="Carlito"/>
              <a:cs typeface="Carlito"/>
            </a:endParaRPr>
          </a:p>
          <a:p>
            <a:pPr marL="12700" marR="27940" indent="819785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rlito"/>
                <a:cs typeface="Carlito"/>
              </a:rPr>
              <a:t>Users should be able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register and create an account to  access the chat application. After registration, </a:t>
            </a: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should be able to  log in </a:t>
            </a:r>
            <a:r>
              <a:rPr dirty="0" sz="1600">
                <a:latin typeface="Carlito"/>
                <a:cs typeface="Carlito"/>
              </a:rPr>
              <a:t>with </a:t>
            </a:r>
            <a:r>
              <a:rPr dirty="0" sz="1600" spc="-5">
                <a:latin typeface="Carlito"/>
                <a:cs typeface="Carlito"/>
              </a:rPr>
              <a:t>their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credentials.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User</a:t>
            </a:r>
            <a:r>
              <a:rPr dirty="0" sz="1800" spc="-2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Profile</a:t>
            </a:r>
            <a:endParaRPr sz="1800">
              <a:latin typeface="Carlito"/>
              <a:cs typeface="Carlito"/>
            </a:endParaRPr>
          </a:p>
          <a:p>
            <a:pPr marL="12700" marR="866775" indent="774065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rlito"/>
                <a:cs typeface="Carlito"/>
              </a:rPr>
              <a:t>Users should </a:t>
            </a:r>
            <a:r>
              <a:rPr dirty="0" sz="1600">
                <a:latin typeface="Carlito"/>
                <a:cs typeface="Carlito"/>
              </a:rPr>
              <a:t>be </a:t>
            </a:r>
            <a:r>
              <a:rPr dirty="0" sz="1600" spc="-5">
                <a:latin typeface="Carlito"/>
                <a:cs typeface="Carlito"/>
              </a:rPr>
              <a:t>able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view and edit their profile  information </a:t>
            </a:r>
            <a:r>
              <a:rPr dirty="0" sz="1600" spc="-10">
                <a:latin typeface="Carlito"/>
                <a:cs typeface="Carlito"/>
              </a:rPr>
              <a:t>such </a:t>
            </a:r>
            <a:r>
              <a:rPr dirty="0" sz="1600" spc="-5">
                <a:latin typeface="Carlito"/>
                <a:cs typeface="Carlito"/>
              </a:rPr>
              <a:t>as their </a:t>
            </a:r>
            <a:r>
              <a:rPr dirty="0" sz="1600" spc="-10">
                <a:latin typeface="Carlito"/>
                <a:cs typeface="Carlito"/>
              </a:rPr>
              <a:t>name, </a:t>
            </a:r>
            <a:r>
              <a:rPr dirty="0" sz="1600" spc="-5">
                <a:latin typeface="Carlito"/>
                <a:cs typeface="Carlito"/>
              </a:rPr>
              <a:t>profile picture, and</a:t>
            </a:r>
            <a:r>
              <a:rPr dirty="0" sz="1600" spc="4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status</a:t>
            </a:r>
            <a:r>
              <a:rPr dirty="0" sz="1400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Real-time</a:t>
            </a:r>
            <a:r>
              <a:rPr dirty="0" sz="1800" spc="-3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Chat</a:t>
            </a:r>
            <a:endParaRPr sz="1800">
              <a:latin typeface="Carlito"/>
              <a:cs typeface="Carlito"/>
            </a:endParaRPr>
          </a:p>
          <a:p>
            <a:pPr marL="12700" marR="5080" indent="774065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rlito"/>
                <a:cs typeface="Carlito"/>
              </a:rPr>
              <a:t>The chat application should allow users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send and receive  real-time messages to other </a:t>
            </a: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in the </a:t>
            </a:r>
            <a:r>
              <a:rPr dirty="0" sz="1600" spc="-10">
                <a:latin typeface="Carlito"/>
                <a:cs typeface="Carlito"/>
              </a:rPr>
              <a:t>system. </a:t>
            </a:r>
            <a:r>
              <a:rPr dirty="0" sz="1600" spc="-5">
                <a:latin typeface="Carlito"/>
                <a:cs typeface="Carlito"/>
              </a:rPr>
              <a:t>Users should be able  to view their conversation history and search for</a:t>
            </a:r>
            <a:r>
              <a:rPr dirty="0" sz="1600" spc="8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messages</a:t>
            </a:r>
            <a:r>
              <a:rPr dirty="0" sz="1400" spc="-5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File and Image</a:t>
            </a:r>
            <a:r>
              <a:rPr dirty="0" sz="1800" spc="-4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Transfer</a:t>
            </a:r>
            <a:endParaRPr sz="1800">
              <a:latin typeface="Carlito"/>
              <a:cs typeface="Carlito"/>
            </a:endParaRPr>
          </a:p>
          <a:p>
            <a:pPr marL="12700" marR="41275" indent="774065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rlito"/>
                <a:cs typeface="Carlito"/>
              </a:rPr>
              <a:t>Users should </a:t>
            </a:r>
            <a:r>
              <a:rPr dirty="0" sz="1600">
                <a:latin typeface="Carlito"/>
                <a:cs typeface="Carlito"/>
              </a:rPr>
              <a:t>be </a:t>
            </a:r>
            <a:r>
              <a:rPr dirty="0" sz="1600" spc="-5">
                <a:latin typeface="Carlito"/>
                <a:cs typeface="Carlito"/>
              </a:rPr>
              <a:t>able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send and receive files and images </a:t>
            </a:r>
            <a:r>
              <a:rPr dirty="0" sz="1600">
                <a:latin typeface="Carlito"/>
                <a:cs typeface="Carlito"/>
              </a:rPr>
              <a:t>in  </a:t>
            </a:r>
            <a:r>
              <a:rPr dirty="0" sz="1600" spc="-5">
                <a:latin typeface="Carlito"/>
                <a:cs typeface="Carlito"/>
              </a:rPr>
              <a:t>the chat. The application should support </a:t>
            </a:r>
            <a:r>
              <a:rPr dirty="0" sz="1600" spc="-10">
                <a:latin typeface="Carlito"/>
                <a:cs typeface="Carlito"/>
              </a:rPr>
              <a:t>common </a:t>
            </a:r>
            <a:r>
              <a:rPr dirty="0" sz="1600" spc="-5">
                <a:latin typeface="Carlito"/>
                <a:cs typeface="Carlito"/>
              </a:rPr>
              <a:t>file formats and  </a:t>
            </a:r>
            <a:r>
              <a:rPr dirty="0" sz="1600" spc="-10">
                <a:latin typeface="Carlito"/>
                <a:cs typeface="Carlito"/>
              </a:rPr>
              <a:t>provide </a:t>
            </a:r>
            <a:r>
              <a:rPr dirty="0" sz="1600" spc="-5">
                <a:latin typeface="Carlito"/>
                <a:cs typeface="Carlito"/>
              </a:rPr>
              <a:t>a preview of</a:t>
            </a:r>
            <a:r>
              <a:rPr dirty="0" sz="1600" spc="5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images</a:t>
            </a:r>
            <a:r>
              <a:rPr dirty="0" sz="1600" spc="-5">
                <a:solidFill>
                  <a:srgbClr val="374151"/>
                </a:solidFill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375" y="218389"/>
            <a:ext cx="274510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74151"/>
                </a:solidFill>
              </a:rPr>
              <a:t>Functional</a:t>
            </a:r>
            <a:r>
              <a:rPr dirty="0" sz="2000" spc="-100">
                <a:solidFill>
                  <a:srgbClr val="374151"/>
                </a:solidFill>
              </a:rPr>
              <a:t> </a:t>
            </a:r>
            <a:r>
              <a:rPr dirty="0" sz="2000">
                <a:solidFill>
                  <a:srgbClr val="374151"/>
                </a:solidFill>
              </a:rPr>
              <a:t>Requirements: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412991" y="0"/>
              <a:ext cx="2731008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23468" y="720293"/>
            <a:ext cx="5883910" cy="3961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Group</a:t>
            </a:r>
            <a:r>
              <a:rPr dirty="0" sz="1800" spc="-2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Chat</a:t>
            </a:r>
            <a:endParaRPr sz="1800">
              <a:latin typeface="Carlito"/>
              <a:cs typeface="Carlito"/>
            </a:endParaRPr>
          </a:p>
          <a:p>
            <a:pPr marL="12700" marR="5080" indent="774065">
              <a:lnSpc>
                <a:spcPct val="100000"/>
              </a:lnSpc>
              <a:spcBef>
                <a:spcPts val="25"/>
              </a:spcBef>
            </a:pPr>
            <a:r>
              <a:rPr dirty="0" sz="1600" spc="-5">
                <a:latin typeface="Carlito"/>
                <a:cs typeface="Carlito"/>
              </a:rPr>
              <a:t>Users should be able to create and join group chats with  other </a:t>
            </a: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in the </a:t>
            </a:r>
            <a:r>
              <a:rPr dirty="0" sz="1600" spc="-10">
                <a:latin typeface="Carlito"/>
                <a:cs typeface="Carlito"/>
              </a:rPr>
              <a:t>system. </a:t>
            </a:r>
            <a:r>
              <a:rPr dirty="0" sz="1600" spc="-5">
                <a:latin typeface="Carlito"/>
                <a:cs typeface="Carlito"/>
              </a:rPr>
              <a:t>Group chats should have a unique name and  a list of </a:t>
            </a:r>
            <a:r>
              <a:rPr dirty="0" sz="1600" spc="-10">
                <a:latin typeface="Carlito"/>
                <a:cs typeface="Carlito"/>
              </a:rPr>
              <a:t>members. </a:t>
            </a:r>
            <a:r>
              <a:rPr dirty="0" sz="1600" spc="-5">
                <a:latin typeface="Carlito"/>
                <a:cs typeface="Carlito"/>
              </a:rPr>
              <a:t>Users should be able to view the conversation  history of the group</a:t>
            </a:r>
            <a:r>
              <a:rPr dirty="0" sz="1600" spc="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chat.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Notification</a:t>
            </a:r>
            <a:endParaRPr sz="1800">
              <a:latin typeface="Carlito"/>
              <a:cs typeface="Carlito"/>
            </a:endParaRPr>
          </a:p>
          <a:p>
            <a:pPr marL="12700" marR="189230" indent="774065">
              <a:lnSpc>
                <a:spcPct val="100000"/>
              </a:lnSpc>
              <a:spcBef>
                <a:spcPts val="20"/>
              </a:spcBef>
            </a:pPr>
            <a:r>
              <a:rPr dirty="0" sz="1600" spc="-5">
                <a:latin typeface="Carlito"/>
                <a:cs typeface="Carlito"/>
              </a:rPr>
              <a:t>Users should receive notifications when they receive </a:t>
            </a:r>
            <a:r>
              <a:rPr dirty="0" sz="1600" spc="-10">
                <a:latin typeface="Carlito"/>
                <a:cs typeface="Carlito"/>
              </a:rPr>
              <a:t>new  </a:t>
            </a:r>
            <a:r>
              <a:rPr dirty="0" sz="1600" spc="-5">
                <a:latin typeface="Carlito"/>
                <a:cs typeface="Carlito"/>
              </a:rPr>
              <a:t>messages or when they are invited to join a group chat. Notifications  should be displayed in real-time, and </a:t>
            </a: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should be able to control  their notification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settings</a:t>
            </a:r>
            <a:r>
              <a:rPr dirty="0" sz="1400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374151"/>
                </a:solidFill>
                <a:latin typeface="Carlito"/>
                <a:cs typeface="Carlito"/>
              </a:rPr>
              <a:t>Search</a:t>
            </a:r>
            <a:r>
              <a:rPr dirty="0" sz="1800" spc="-25" b="1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374151"/>
                </a:solidFill>
                <a:latin typeface="Carlito"/>
                <a:cs typeface="Carlito"/>
              </a:rPr>
              <a:t>Functionality</a:t>
            </a:r>
            <a:endParaRPr sz="1800">
              <a:latin typeface="Carlito"/>
              <a:cs typeface="Carlito"/>
            </a:endParaRPr>
          </a:p>
          <a:p>
            <a:pPr marL="12700" marR="81280" indent="774065">
              <a:lnSpc>
                <a:spcPct val="100000"/>
              </a:lnSpc>
              <a:spcBef>
                <a:spcPts val="20"/>
              </a:spcBef>
            </a:pP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should be </a:t>
            </a:r>
            <a:r>
              <a:rPr dirty="0" sz="1600">
                <a:latin typeface="Carlito"/>
                <a:cs typeface="Carlito"/>
              </a:rPr>
              <a:t>able </a:t>
            </a:r>
            <a:r>
              <a:rPr dirty="0" sz="1600" spc="-5">
                <a:latin typeface="Carlito"/>
                <a:cs typeface="Carlito"/>
              </a:rPr>
              <a:t>to search for other </a:t>
            </a:r>
            <a:r>
              <a:rPr dirty="0" sz="1600" spc="-10">
                <a:latin typeface="Carlito"/>
                <a:cs typeface="Carlito"/>
              </a:rPr>
              <a:t>users </a:t>
            </a:r>
            <a:r>
              <a:rPr dirty="0" sz="1600" spc="-5">
                <a:latin typeface="Carlito"/>
                <a:cs typeface="Carlito"/>
              </a:rPr>
              <a:t>in the </a:t>
            </a:r>
            <a:r>
              <a:rPr dirty="0" sz="1600" spc="-10">
                <a:latin typeface="Carlito"/>
                <a:cs typeface="Carlito"/>
              </a:rPr>
              <a:t>system  </a:t>
            </a:r>
            <a:r>
              <a:rPr dirty="0" sz="1600" spc="-5">
                <a:latin typeface="Carlito"/>
                <a:cs typeface="Carlito"/>
              </a:rPr>
              <a:t>and join their chat. Users should be able to </a:t>
            </a:r>
            <a:r>
              <a:rPr dirty="0" sz="1600" spc="-10">
                <a:latin typeface="Carlito"/>
                <a:cs typeface="Carlito"/>
              </a:rPr>
              <a:t>search </a:t>
            </a:r>
            <a:r>
              <a:rPr dirty="0" sz="1600" spc="-5">
                <a:latin typeface="Carlito"/>
                <a:cs typeface="Carlito"/>
              </a:rPr>
              <a:t>for group chats and  join them if they have permission</a:t>
            </a:r>
            <a:r>
              <a:rPr dirty="0" sz="1400" spc="-5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375" y="218389"/>
            <a:ext cx="273494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374151"/>
                </a:solidFill>
              </a:rPr>
              <a:t>Functional</a:t>
            </a:r>
            <a:r>
              <a:rPr dirty="0" sz="2000" spc="-120">
                <a:solidFill>
                  <a:srgbClr val="374151"/>
                </a:solidFill>
              </a:rPr>
              <a:t> </a:t>
            </a:r>
            <a:r>
              <a:rPr dirty="0" sz="2000">
                <a:solidFill>
                  <a:srgbClr val="374151"/>
                </a:solidFill>
              </a:rPr>
              <a:t>Requirements</a:t>
            </a:r>
            <a:r>
              <a:rPr dirty="0" sz="1800">
                <a:solidFill>
                  <a:srgbClr val="374151"/>
                </a:solidFill>
              </a:rPr>
              <a:t>: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4"/>
              <a:ext cx="4952999" cy="51434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64608" y="0"/>
              <a:ext cx="4278503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107947"/>
              <a:ext cx="4864735" cy="2927985"/>
            </a:xfrm>
            <a:custGeom>
              <a:avLst/>
              <a:gdLst/>
              <a:ahLst/>
              <a:cxnLst/>
              <a:rect l="l" t="t" r="r" b="b"/>
              <a:pathLst>
                <a:path w="4864735" h="2927985">
                  <a:moveTo>
                    <a:pt x="4864608" y="0"/>
                  </a:moveTo>
                  <a:lnTo>
                    <a:pt x="0" y="0"/>
                  </a:lnTo>
                  <a:lnTo>
                    <a:pt x="0" y="2927604"/>
                  </a:lnTo>
                  <a:lnTo>
                    <a:pt x="4864608" y="2927604"/>
                  </a:lnTo>
                  <a:lnTo>
                    <a:pt x="4864608" y="0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5928" y="1339596"/>
              <a:ext cx="68580" cy="2464435"/>
            </a:xfrm>
            <a:custGeom>
              <a:avLst/>
              <a:gdLst/>
              <a:ahLst/>
              <a:cxnLst/>
              <a:rect l="l" t="t" r="r" b="b"/>
              <a:pathLst>
                <a:path w="68579" h="2464435">
                  <a:moveTo>
                    <a:pt x="68579" y="0"/>
                  </a:moveTo>
                  <a:lnTo>
                    <a:pt x="0" y="0"/>
                  </a:lnTo>
                  <a:lnTo>
                    <a:pt x="0" y="2464307"/>
                  </a:lnTo>
                  <a:lnTo>
                    <a:pt x="68579" y="2464307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928" y="1339596"/>
              <a:ext cx="68580" cy="2464435"/>
            </a:xfrm>
            <a:custGeom>
              <a:avLst/>
              <a:gdLst/>
              <a:ahLst/>
              <a:cxnLst/>
              <a:rect l="l" t="t" r="r" b="b"/>
              <a:pathLst>
                <a:path w="68579" h="2464435">
                  <a:moveTo>
                    <a:pt x="0" y="2464307"/>
                  </a:moveTo>
                  <a:lnTo>
                    <a:pt x="68579" y="2464307"/>
                  </a:lnTo>
                  <a:lnTo>
                    <a:pt x="68579" y="0"/>
                  </a:lnTo>
                  <a:lnTo>
                    <a:pt x="0" y="0"/>
                  </a:lnTo>
                  <a:lnTo>
                    <a:pt x="0" y="2464307"/>
                  </a:lnTo>
                  <a:close/>
                </a:path>
              </a:pathLst>
            </a:custGeom>
            <a:ln w="12699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5226" y="1427175"/>
            <a:ext cx="319405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C000"/>
                </a:solidFill>
              </a:rPr>
              <a:t>Non-Functional</a:t>
            </a:r>
            <a:r>
              <a:rPr dirty="0" sz="2000" spc="-95">
                <a:solidFill>
                  <a:srgbClr val="FFC000"/>
                </a:solidFill>
              </a:rPr>
              <a:t> </a:t>
            </a:r>
            <a:r>
              <a:rPr dirty="0" sz="2000">
                <a:solidFill>
                  <a:srgbClr val="FFC000"/>
                </a:solidFill>
              </a:rPr>
              <a:t>Requirements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606958" y="2006600"/>
            <a:ext cx="3856354" cy="1094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0"/>
              </a:spcBef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chat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application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should be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able to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handle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 large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number of users and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messages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without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slowing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down.</a:t>
            </a:r>
            <a:endParaRPr sz="1400">
              <a:latin typeface="Carlito"/>
              <a:cs typeface="Carlito"/>
            </a:endParaRPr>
          </a:p>
          <a:p>
            <a:pPr marL="329565" marR="601980" indent="-317500">
              <a:lnSpc>
                <a:spcPts val="1689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▪"/>
              <a:tabLst>
                <a:tab pos="368935" algn="l"/>
                <a:tab pos="369570" algn="l"/>
              </a:tabLst>
            </a:pPr>
            <a:r>
              <a:rPr dirty="0"/>
              <a:t>	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application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should be optimized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performance and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scalability.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13788" y="455674"/>
            <a:ext cx="7030211" cy="468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25"/>
            <a:ext cx="9144000" cy="5143500"/>
            <a:chOff x="0" y="25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02691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584" y="790447"/>
            <a:ext cx="4845685" cy="168211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374151"/>
                </a:solidFill>
              </a:rPr>
              <a:t>Performance</a:t>
            </a:r>
            <a:endParaRPr sz="3200"/>
          </a:p>
          <a:p>
            <a:pPr marL="12700" marR="5080" indent="774065">
              <a:lnSpc>
                <a:spcPct val="100000"/>
              </a:lnSpc>
              <a:spcBef>
                <a:spcPts val="75"/>
              </a:spcBef>
            </a:pPr>
            <a:r>
              <a:rPr dirty="0" sz="1900" spc="-10" b="0">
                <a:solidFill>
                  <a:srgbClr val="374151"/>
                </a:solidFill>
                <a:latin typeface="Carlito"/>
                <a:cs typeface="Carlito"/>
              </a:rPr>
              <a:t>The </a:t>
            </a:r>
            <a:r>
              <a:rPr dirty="0" sz="1900" spc="-5" b="0">
                <a:solidFill>
                  <a:srgbClr val="374151"/>
                </a:solidFill>
                <a:latin typeface="Carlito"/>
                <a:cs typeface="Carlito"/>
              </a:rPr>
              <a:t>chat application </a:t>
            </a:r>
            <a:r>
              <a:rPr dirty="0" sz="1900" spc="-10" b="0">
                <a:solidFill>
                  <a:srgbClr val="374151"/>
                </a:solidFill>
                <a:latin typeface="Carlito"/>
                <a:cs typeface="Carlito"/>
              </a:rPr>
              <a:t>should </a:t>
            </a:r>
            <a:r>
              <a:rPr dirty="0" sz="1900" spc="-5" b="0">
                <a:solidFill>
                  <a:srgbClr val="374151"/>
                </a:solidFill>
                <a:latin typeface="Carlito"/>
                <a:cs typeface="Carlito"/>
              </a:rPr>
              <a:t>be able to  handle a large number of users and messages  without </a:t>
            </a:r>
            <a:r>
              <a:rPr dirty="0" sz="1900" spc="-10" b="0">
                <a:solidFill>
                  <a:srgbClr val="374151"/>
                </a:solidFill>
                <a:latin typeface="Carlito"/>
                <a:cs typeface="Carlito"/>
              </a:rPr>
              <a:t>slowing </a:t>
            </a:r>
            <a:r>
              <a:rPr dirty="0" sz="1900" spc="-5" b="0">
                <a:solidFill>
                  <a:srgbClr val="374151"/>
                </a:solidFill>
                <a:latin typeface="Carlito"/>
                <a:cs typeface="Carlito"/>
              </a:rPr>
              <a:t>down. The application should </a:t>
            </a:r>
            <a:r>
              <a:rPr dirty="0" sz="1900" spc="-10" b="0">
                <a:solidFill>
                  <a:srgbClr val="374151"/>
                </a:solidFill>
                <a:latin typeface="Carlito"/>
                <a:cs typeface="Carlito"/>
              </a:rPr>
              <a:t>be  optimized </a:t>
            </a:r>
            <a:r>
              <a:rPr dirty="0" sz="1900" spc="-5" b="0">
                <a:solidFill>
                  <a:srgbClr val="374151"/>
                </a:solidFill>
                <a:latin typeface="Carlito"/>
                <a:cs typeface="Carlito"/>
              </a:rPr>
              <a:t>for performance and</a:t>
            </a:r>
            <a:r>
              <a:rPr dirty="0" sz="1900" spc="55" b="0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900" spc="-5" b="0">
                <a:solidFill>
                  <a:srgbClr val="374151"/>
                </a:solidFill>
                <a:latin typeface="Carlito"/>
                <a:cs typeface="Carlito"/>
              </a:rPr>
              <a:t>scalability.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584" y="2725877"/>
            <a:ext cx="4827270" cy="2001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74151"/>
                </a:solidFill>
                <a:latin typeface="Carlito"/>
                <a:cs typeface="Carlito"/>
              </a:rPr>
              <a:t>Security</a:t>
            </a:r>
            <a:endParaRPr sz="3200">
              <a:latin typeface="Carlito"/>
              <a:cs typeface="Carlito"/>
            </a:endParaRPr>
          </a:p>
          <a:p>
            <a:pPr marL="12700" marR="5080" indent="774065">
              <a:lnSpc>
                <a:spcPct val="100000"/>
              </a:lnSpc>
              <a:spcBef>
                <a:spcPts val="80"/>
              </a:spcBef>
            </a:pPr>
            <a:r>
              <a:rPr dirty="0" sz="1900" spc="-10">
                <a:solidFill>
                  <a:srgbClr val="374151"/>
                </a:solidFill>
                <a:latin typeface="Carlito"/>
                <a:cs typeface="Carlito"/>
              </a:rPr>
              <a:t>The </a:t>
            </a:r>
            <a:r>
              <a:rPr dirty="0" sz="1900" spc="-5">
                <a:solidFill>
                  <a:srgbClr val="374151"/>
                </a:solidFill>
                <a:latin typeface="Carlito"/>
                <a:cs typeface="Carlito"/>
              </a:rPr>
              <a:t>chat application </a:t>
            </a:r>
            <a:r>
              <a:rPr dirty="0" sz="1900" spc="-10">
                <a:solidFill>
                  <a:srgbClr val="374151"/>
                </a:solidFill>
                <a:latin typeface="Carlito"/>
                <a:cs typeface="Carlito"/>
              </a:rPr>
              <a:t>should use </a:t>
            </a:r>
            <a:r>
              <a:rPr dirty="0" sz="1900" spc="-5">
                <a:solidFill>
                  <a:srgbClr val="374151"/>
                </a:solidFill>
                <a:latin typeface="Carlito"/>
                <a:cs typeface="Carlito"/>
              </a:rPr>
              <a:t>secure  authentication and encryption to protect user  data and prevent </a:t>
            </a:r>
            <a:r>
              <a:rPr dirty="0" sz="1900" spc="-10">
                <a:solidFill>
                  <a:srgbClr val="374151"/>
                </a:solidFill>
                <a:latin typeface="Carlito"/>
                <a:cs typeface="Carlito"/>
              </a:rPr>
              <a:t>unauthorized </a:t>
            </a:r>
            <a:r>
              <a:rPr dirty="0" sz="1900" spc="-5">
                <a:solidFill>
                  <a:srgbClr val="374151"/>
                </a:solidFill>
                <a:latin typeface="Carlito"/>
                <a:cs typeface="Carlito"/>
              </a:rPr>
              <a:t>access. User data  should be stored securely and protected </a:t>
            </a:r>
            <a:r>
              <a:rPr dirty="0" sz="1900" spc="-10">
                <a:solidFill>
                  <a:srgbClr val="374151"/>
                </a:solidFill>
                <a:latin typeface="Carlito"/>
                <a:cs typeface="Carlito"/>
              </a:rPr>
              <a:t>from  </a:t>
            </a:r>
            <a:r>
              <a:rPr dirty="0" sz="1900" spc="-5">
                <a:solidFill>
                  <a:srgbClr val="374151"/>
                </a:solidFill>
                <a:latin typeface="Carlito"/>
                <a:cs typeface="Carlito"/>
              </a:rPr>
              <a:t>data</a:t>
            </a:r>
            <a:r>
              <a:rPr dirty="0" sz="1900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1900" spc="-5">
                <a:solidFill>
                  <a:srgbClr val="374151"/>
                </a:solidFill>
                <a:latin typeface="Carlito"/>
                <a:cs typeface="Carlito"/>
              </a:rPr>
              <a:t>breaches</a:t>
            </a:r>
            <a:r>
              <a:rPr dirty="0" sz="2100" spc="-5">
                <a:solidFill>
                  <a:srgbClr val="374151"/>
                </a:solidFill>
                <a:latin typeface="Carlito"/>
                <a:cs typeface="Carlito"/>
              </a:rPr>
              <a:t>.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375" y="224485"/>
            <a:ext cx="2554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1F5F"/>
                </a:solidFill>
                <a:latin typeface="Carlito"/>
                <a:cs typeface="Carlito"/>
              </a:rPr>
              <a:t>Non-Functional</a:t>
            </a:r>
            <a:r>
              <a:rPr dirty="0" sz="1600" spc="-4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1600" spc="-5" b="1">
                <a:solidFill>
                  <a:srgbClr val="001F5F"/>
                </a:solidFill>
                <a:latin typeface="Carlito"/>
                <a:cs typeface="Carlito"/>
              </a:rPr>
              <a:t>Requirements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5"/>
            <a:ext cx="9144000" cy="5143500"/>
            <a:chOff x="0" y="25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2113788" y="455674"/>
              <a:ext cx="7030211" cy="4686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02691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636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135636" y="344424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584" y="790447"/>
            <a:ext cx="4511040" cy="174243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374151"/>
                </a:solidFill>
              </a:rPr>
              <a:t>Usability</a:t>
            </a:r>
            <a:endParaRPr sz="3200"/>
          </a:p>
          <a:p>
            <a:pPr marL="12700" marR="5080" indent="774065">
              <a:lnSpc>
                <a:spcPct val="100000"/>
              </a:lnSpc>
              <a:spcBef>
                <a:spcPts val="70"/>
              </a:spcBef>
            </a:pPr>
            <a:r>
              <a:rPr dirty="0" sz="2000" spc="-5" b="0">
                <a:solidFill>
                  <a:srgbClr val="374151"/>
                </a:solidFill>
                <a:latin typeface="Carlito"/>
                <a:cs typeface="Carlito"/>
              </a:rPr>
              <a:t>The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chat application </a:t>
            </a:r>
            <a:r>
              <a:rPr dirty="0" sz="2000" spc="-5" b="0">
                <a:solidFill>
                  <a:srgbClr val="374151"/>
                </a:solidFill>
                <a:latin typeface="Carlito"/>
                <a:cs typeface="Carlito"/>
              </a:rPr>
              <a:t>should have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an  intuitive and </a:t>
            </a:r>
            <a:r>
              <a:rPr dirty="0" sz="2000" spc="-5" b="0">
                <a:solidFill>
                  <a:srgbClr val="374151"/>
                </a:solidFill>
                <a:latin typeface="Carlito"/>
                <a:cs typeface="Carlito"/>
              </a:rPr>
              <a:t>user-friendly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interface. </a:t>
            </a:r>
            <a:r>
              <a:rPr dirty="0" sz="2000" spc="-5" b="0">
                <a:solidFill>
                  <a:srgbClr val="374151"/>
                </a:solidFill>
                <a:latin typeface="Carlito"/>
                <a:cs typeface="Carlito"/>
              </a:rPr>
              <a:t>Users 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should be able to navigate the </a:t>
            </a:r>
            <a:r>
              <a:rPr dirty="0" sz="2000" spc="-5" b="0">
                <a:solidFill>
                  <a:srgbClr val="374151"/>
                </a:solidFill>
                <a:latin typeface="Carlito"/>
                <a:cs typeface="Carlito"/>
              </a:rPr>
              <a:t>application  easily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and perform tasks</a:t>
            </a:r>
            <a:r>
              <a:rPr dirty="0" sz="2000" spc="20" b="0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2000" b="0">
                <a:solidFill>
                  <a:srgbClr val="374151"/>
                </a:solidFill>
                <a:latin typeface="Carlito"/>
                <a:cs typeface="Carlito"/>
              </a:rPr>
              <a:t>quickly.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584" y="2802077"/>
            <a:ext cx="4933950" cy="1743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74151"/>
                </a:solidFill>
                <a:latin typeface="Carlito"/>
                <a:cs typeface="Carlito"/>
              </a:rPr>
              <a:t>Availability</a:t>
            </a:r>
            <a:endParaRPr sz="3200">
              <a:latin typeface="Carlito"/>
              <a:cs typeface="Carlito"/>
            </a:endParaRPr>
          </a:p>
          <a:p>
            <a:pPr marL="12700" marR="5080" indent="774065">
              <a:lnSpc>
                <a:spcPct val="100000"/>
              </a:lnSpc>
              <a:spcBef>
                <a:spcPts val="75"/>
              </a:spcBef>
            </a:pPr>
            <a:r>
              <a:rPr dirty="0" sz="2000" spc="-5">
                <a:solidFill>
                  <a:srgbClr val="374151"/>
                </a:solidFill>
                <a:latin typeface="Carlito"/>
                <a:cs typeface="Carlito"/>
              </a:rPr>
              <a:t>The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chat application </a:t>
            </a:r>
            <a:r>
              <a:rPr dirty="0" sz="2000" spc="-5">
                <a:solidFill>
                  <a:srgbClr val="374151"/>
                </a:solidFill>
                <a:latin typeface="Carlito"/>
                <a:cs typeface="Carlito"/>
              </a:rPr>
              <a:t>should be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available  24/7 </a:t>
            </a:r>
            <a:r>
              <a:rPr dirty="0" sz="2000" spc="-5">
                <a:solidFill>
                  <a:srgbClr val="374151"/>
                </a:solidFill>
                <a:latin typeface="Carlito"/>
                <a:cs typeface="Carlito"/>
              </a:rPr>
              <a:t>with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minimal downtime </a:t>
            </a:r>
            <a:r>
              <a:rPr dirty="0" sz="2000" spc="-5">
                <a:solidFill>
                  <a:srgbClr val="374151"/>
                </a:solidFill>
                <a:latin typeface="Carlito"/>
                <a:cs typeface="Carlito"/>
              </a:rPr>
              <a:t>for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maintenance  or updates. </a:t>
            </a:r>
            <a:r>
              <a:rPr dirty="0" sz="2000" spc="-5">
                <a:solidFill>
                  <a:srgbClr val="374151"/>
                </a:solidFill>
                <a:latin typeface="Carlito"/>
                <a:cs typeface="Carlito"/>
              </a:rPr>
              <a:t>The application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should be able to  handle high traffic and</a:t>
            </a:r>
            <a:r>
              <a:rPr dirty="0" sz="2000" spc="-30">
                <a:solidFill>
                  <a:srgbClr val="374151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374151"/>
                </a:solidFill>
                <a:latin typeface="Carlito"/>
                <a:cs typeface="Carlito"/>
              </a:rPr>
              <a:t>usage.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375" y="224485"/>
            <a:ext cx="2554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1F5F"/>
                </a:solidFill>
                <a:latin typeface="Carlito"/>
                <a:cs typeface="Carlito"/>
              </a:rPr>
              <a:t>Non-Functional</a:t>
            </a:r>
            <a:r>
              <a:rPr dirty="0" sz="1600" spc="-4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1600" spc="-5" b="1">
                <a:solidFill>
                  <a:srgbClr val="001F5F"/>
                </a:solidFill>
                <a:latin typeface="Carlito"/>
                <a:cs typeface="Carlito"/>
              </a:rPr>
              <a:t>Requirements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898390" cy="5143500"/>
            </a:xfrm>
            <a:custGeom>
              <a:avLst/>
              <a:gdLst/>
              <a:ahLst/>
              <a:cxnLst/>
              <a:rect l="l" t="t" r="r" b="b"/>
              <a:pathLst>
                <a:path w="4898390" h="5143500">
                  <a:moveTo>
                    <a:pt x="48981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98136" y="5143500"/>
                  </a:lnTo>
                  <a:lnTo>
                    <a:pt x="489813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85944" y="0"/>
              <a:ext cx="4258056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5"/>
              <a:ext cx="9143999" cy="51434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77952"/>
              <a:ext cx="3866515" cy="462280"/>
            </a:xfrm>
            <a:custGeom>
              <a:avLst/>
              <a:gdLst/>
              <a:ahLst/>
              <a:cxnLst/>
              <a:rect l="l" t="t" r="r" b="b"/>
              <a:pathLst>
                <a:path w="3866515" h="462280">
                  <a:moveTo>
                    <a:pt x="3866388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866388" y="461772"/>
                  </a:lnTo>
                  <a:lnTo>
                    <a:pt x="3866388" y="0"/>
                  </a:lnTo>
                  <a:close/>
                </a:path>
              </a:pathLst>
            </a:custGeom>
            <a:solidFill>
              <a:srgbClr val="BC86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995" y="464058"/>
            <a:ext cx="204533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1F5F"/>
                </a:solidFill>
              </a:rPr>
              <a:t>Technical</a:t>
            </a:r>
            <a:r>
              <a:rPr dirty="0" sz="1600" spc="-45">
                <a:solidFill>
                  <a:srgbClr val="001F5F"/>
                </a:solidFill>
              </a:rPr>
              <a:t> </a:t>
            </a:r>
            <a:r>
              <a:rPr dirty="0" sz="1600" spc="-5">
                <a:solidFill>
                  <a:srgbClr val="001F5F"/>
                </a:solidFill>
              </a:rPr>
              <a:t>Requirements</a:t>
            </a:r>
            <a:endParaRPr sz="1600"/>
          </a:p>
        </p:txBody>
      </p:sp>
      <p:sp>
        <p:nvSpPr>
          <p:cNvPr id="8" name="object 8"/>
          <p:cNvSpPr txBox="1"/>
          <p:nvPr/>
        </p:nvSpPr>
        <p:spPr>
          <a:xfrm>
            <a:off x="363727" y="1443304"/>
            <a:ext cx="3982720" cy="1490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SzPct val="87500"/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the real-time chat application using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Node.js,</a:t>
            </a:r>
            <a:endParaRPr sz="1600">
              <a:latin typeface="Carlito"/>
              <a:cs typeface="Carlito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SzPct val="87500"/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Web-Sockets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for real-time</a:t>
            </a:r>
            <a:r>
              <a:rPr dirty="0" sz="1600" spc="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communication,</a:t>
            </a:r>
            <a:endParaRPr sz="1600">
              <a:latin typeface="Carlito"/>
              <a:cs typeface="Carlito"/>
            </a:endParaRPr>
          </a:p>
          <a:p>
            <a:pPr marL="329565" indent="-317500">
              <a:lnSpc>
                <a:spcPct val="100000"/>
              </a:lnSpc>
              <a:buSzPct val="87500"/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Sqlite for data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storage,</a:t>
            </a:r>
            <a:endParaRPr sz="1600">
              <a:latin typeface="Carlito"/>
              <a:cs typeface="Carlito"/>
            </a:endParaRPr>
          </a:p>
          <a:p>
            <a:pPr marL="329565" indent="-317500">
              <a:lnSpc>
                <a:spcPct val="100000"/>
              </a:lnSpc>
              <a:buSzPct val="87500"/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Express.js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as the web</a:t>
            </a:r>
            <a:r>
              <a:rPr dirty="0" sz="16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framework,</a:t>
            </a:r>
            <a:endParaRPr sz="1600">
              <a:latin typeface="Carlito"/>
              <a:cs typeface="Carlito"/>
            </a:endParaRPr>
          </a:p>
          <a:p>
            <a:pPr marL="329565" indent="-317500">
              <a:lnSpc>
                <a:spcPct val="100000"/>
              </a:lnSpc>
              <a:buSzPct val="87500"/>
              <a:buFont typeface="Arial"/>
              <a:buChar char="▪"/>
              <a:tabLst>
                <a:tab pos="329565" algn="l"/>
                <a:tab pos="330200" algn="l"/>
              </a:tabLst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library for real-time</a:t>
            </a:r>
            <a:r>
              <a:rPr dirty="0" sz="16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event-based</a:t>
            </a:r>
            <a:endParaRPr sz="1600">
              <a:latin typeface="Carlito"/>
              <a:cs typeface="Carlito"/>
            </a:endParaRPr>
          </a:p>
          <a:p>
            <a:pPr marL="329565">
              <a:lnSpc>
                <a:spcPct val="100000"/>
              </a:lnSpc>
              <a:spcBef>
                <a:spcPts val="15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communication,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46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2023-04-28T13:51:31Z</dcterms:created>
  <dcterms:modified xsi:type="dcterms:W3CDTF">2023-04-28T13:51:31Z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2023-04-28T00:00:00Z</vt:filetime>
  </property>
</Properties>
</file>